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12" r:id="rId3"/>
    <p:sldId id="362" r:id="rId4"/>
    <p:sldId id="386" r:id="rId5"/>
    <p:sldId id="413" r:id="rId6"/>
    <p:sldId id="381" r:id="rId7"/>
    <p:sldId id="387" r:id="rId8"/>
    <p:sldId id="393" r:id="rId9"/>
    <p:sldId id="394" r:id="rId10"/>
    <p:sldId id="395" r:id="rId11"/>
    <p:sldId id="388" r:id="rId12"/>
    <p:sldId id="382" r:id="rId13"/>
    <p:sldId id="392" r:id="rId14"/>
    <p:sldId id="351" r:id="rId15"/>
    <p:sldId id="410" r:id="rId16"/>
    <p:sldId id="397" r:id="rId17"/>
    <p:sldId id="384" r:id="rId18"/>
    <p:sldId id="414" r:id="rId19"/>
    <p:sldId id="402" r:id="rId20"/>
    <p:sldId id="403" r:id="rId21"/>
    <p:sldId id="404" r:id="rId22"/>
    <p:sldId id="415" r:id="rId23"/>
    <p:sldId id="405" r:id="rId24"/>
    <p:sldId id="407" r:id="rId25"/>
    <p:sldId id="408" r:id="rId26"/>
    <p:sldId id="409" r:id="rId27"/>
    <p:sldId id="398" r:id="rId28"/>
  </p:sldIdLst>
  <p:sldSz cx="9144000" cy="6858000" type="screen4x3"/>
  <p:notesSz cx="6858000" cy="9144000"/>
  <p:embeddedFontLst>
    <p:embeddedFont>
      <p:font typeface=".VnUniverse" pitchFamily="34" charset="0"/>
      <p:regular r:id="rId30"/>
    </p:embeddedFont>
    <p:embeddedFont>
      <p:font typeface="HP-087" pitchFamily="34" charset="0"/>
      <p:bold r:id="rId31"/>
    </p:embeddedFont>
    <p:embeddedFont>
      <p:font typeface=".VnCooper" pitchFamily="34" charset="0"/>
      <p:regular r:id="rId32"/>
    </p:embeddedFont>
    <p:embeddedFont>
      <p:font typeface="HP001 4H Normal" pitchFamily="34" charset="-93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HP001 Tap Do" pitchFamily="34" charset="-93"/>
      <p:regular r:id="rId38"/>
    </p:embeddedFont>
    <p:embeddedFont>
      <p:font typeface=".VnAvant" pitchFamily="34" charset="0"/>
      <p:regular r:id="rId39"/>
      <p:bold r:id="rId40"/>
      <p:italic r:id="rId41"/>
      <p:boldItalic r:id="rId42"/>
    </p:embeddedFont>
    <p:embeddedFont>
      <p:font typeface="VNI-Avo" pitchFamily="2" charset="0"/>
      <p:regular r:id="rId43"/>
      <p:bold r:id="rId44"/>
      <p:italic r:id="rId45"/>
      <p:boldItalic r:id="rId46"/>
    </p:embeddedFont>
    <p:embeddedFont>
      <p:font typeface="Comic Sans MS" pitchFamily="66" charset="0"/>
      <p:regular r:id="rId47"/>
      <p:bold r:id="rId48"/>
      <p:italic r:id="rId49"/>
      <p:boldItalic r:id="rId50"/>
    </p:embeddedFont>
    <p:embeddedFont>
      <p:font typeface="HP001" pitchFamily="34" charset="-93"/>
      <p:regular r:id="rId51"/>
      <p:bold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33FF"/>
    <a:srgbClr val="000099"/>
    <a:srgbClr val="009900"/>
    <a:srgbClr val="FF9933"/>
    <a:srgbClr val="FFCC00"/>
    <a:srgbClr val="993366"/>
    <a:srgbClr val="008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2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3.jpeg"/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151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DA3B181-DF85-4AE2-9390-90E629BC0BC1}"/>
              </a:ext>
            </a:extLst>
          </p:cNvPr>
          <p:cNvSpPr txBox="1"/>
          <p:nvPr/>
        </p:nvSpPr>
        <p:spPr>
          <a:xfrm>
            <a:off x="3733800" y="457199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endParaRPr lang="en-US" sz="72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t="63333" r="64527" b="24582"/>
          <a:stretch/>
        </p:blipFill>
        <p:spPr>
          <a:xfrm>
            <a:off x="3040655" y="609600"/>
            <a:ext cx="3048000" cy="36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886200" y="4953000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33CC"/>
                </a:solidFill>
                <a:latin typeface=".VnAvant" pitchFamily="34" charset="0"/>
              </a:rPr>
              <a:t>bµ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2" t="58933" r="39598" b="24677"/>
          <a:stretch/>
        </p:blipFill>
        <p:spPr>
          <a:xfrm>
            <a:off x="3040655" y="501042"/>
            <a:ext cx="2826745" cy="42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4343400"/>
            <a:ext cx="2879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r>
              <a:rPr lang="en-US" sz="72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endParaRPr lang="en-US" sz="72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62283" r="14412" b="25632"/>
          <a:stretch/>
        </p:blipFill>
        <p:spPr>
          <a:xfrm>
            <a:off x="3191459" y="685800"/>
            <a:ext cx="2659655" cy="31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7057" y="495735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4914668" y="312509"/>
            <a:ext cx="785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/>
                <a:ea typeface="HP001"/>
                <a:cs typeface="+mn-cs"/>
              </a:rPr>
              <a:t>ʊ</a:t>
            </a:r>
            <a:endParaRPr kumimoji="0" lang="en-US" sz="3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719FFA3-314D-4691-9AD8-6C57D2F2F813}"/>
              </a:ext>
            </a:extLst>
          </p:cNvPr>
          <p:cNvGrpSpPr/>
          <p:nvPr/>
        </p:nvGrpSpPr>
        <p:grpSpPr>
          <a:xfrm>
            <a:off x="231372" y="2760500"/>
            <a:ext cx="3250275" cy="2008910"/>
            <a:chOff x="85748" y="1988403"/>
            <a:chExt cx="3250275" cy="2008910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988403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752600" y="2967839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1371600" y="2960906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13566" y="201611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734505" y="1988403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VnAvant" pitchFamily="34" charset="0"/>
                    <a:ea typeface="+mn-ea"/>
                    <a:cs typeface="+mn-cs"/>
                  </a:rPr>
                  <a:t>§äc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8B5596B-ABE5-44C4-8364-5D064AD9BB6A}"/>
              </a:ext>
            </a:extLst>
          </p:cNvPr>
          <p:cNvGrpSpPr/>
          <p:nvPr/>
        </p:nvGrpSpPr>
        <p:grpSpPr>
          <a:xfrm>
            <a:off x="5562600" y="2667000"/>
            <a:ext cx="3250275" cy="2008910"/>
            <a:chOff x="5562600" y="2667000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562600" y="2667000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3903" y="3741003"/>
              <a:ext cx="9989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bµ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19800" y="275040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7703819" y="2750403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CE0DA15-ADE6-4692-9647-9C630D89F7D4}"/>
                </a:ext>
              </a:extLst>
            </p:cNvPr>
            <p:cNvSpPr txBox="1"/>
            <p:nvPr/>
          </p:nvSpPr>
          <p:spPr>
            <a:xfrm>
              <a:off x="7141065" y="374484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95F3A98-A274-49CF-ACD2-092889298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609993"/>
              </p:ext>
            </p:extLst>
          </p:nvPr>
        </p:nvGraphicFramePr>
        <p:xfrm>
          <a:off x="526082" y="5269272"/>
          <a:ext cx="8091836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="" xmlns:a16="http://schemas.microsoft.com/office/drawing/2014/main" val="2565544323"/>
                    </a:ext>
                  </a:extLst>
                </a:gridCol>
                <a:gridCol w="763984">
                  <a:extLst>
                    <a:ext uri="{9D8B030D-6E8A-4147-A177-3AD203B41FA5}">
                      <a16:colId xmlns="" xmlns:a16="http://schemas.microsoft.com/office/drawing/2014/main" val="1596083449"/>
                    </a:ext>
                  </a:extLst>
                </a:gridCol>
                <a:gridCol w="855292">
                  <a:extLst>
                    <a:ext uri="{9D8B030D-6E8A-4147-A177-3AD203B41FA5}">
                      <a16:colId xmlns="" xmlns:a16="http://schemas.microsoft.com/office/drawing/2014/main" val="2520401985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126518060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3647025339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3877177999"/>
                    </a:ext>
                  </a:extLst>
                </a:gridCol>
                <a:gridCol w="1800196">
                  <a:extLst>
                    <a:ext uri="{9D8B030D-6E8A-4147-A177-3AD203B41FA5}">
                      <a16:colId xmlns="" xmlns:a16="http://schemas.microsoft.com/office/drawing/2014/main" val="2476152723"/>
                    </a:ext>
                  </a:extLst>
                </a:gridCol>
                <a:gridCol w="390556">
                  <a:extLst>
                    <a:ext uri="{9D8B030D-6E8A-4147-A177-3AD203B41FA5}">
                      <a16:colId xmlns="" xmlns:a16="http://schemas.microsoft.com/office/drawing/2014/main" val="238222206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rgbClr val="000099"/>
                          </a:solidFill>
                          <a:latin typeface=".VnAvant" pitchFamily="34" charset="0"/>
                        </a:rPr>
                        <a:t>bµ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r>
                        <a:rPr lang="en-US" sz="4000" dirty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63765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43280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367" y="139463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3311" y="2392740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4234" y="3764340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929062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582195"/>
            <a:ext cx="3657600" cy="5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	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2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609" y="-152400"/>
            <a:ext cx="10406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`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6912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57200"/>
            <a:ext cx="65532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2287" y="2858228"/>
            <a:ext cx="718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 Tap Do" pitchFamily="34" charset="-93"/>
              </a:rPr>
              <a:t>b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382359" y="2946050"/>
            <a:ext cx="718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" pitchFamily="34" charset="-93"/>
              </a:rPr>
              <a:t>b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087660" y="2942572"/>
            <a:ext cx="12859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err="1" smtClean="0">
                <a:latin typeface="HP001" pitchFamily="34" charset="-93"/>
              </a:rPr>
              <a:t>bà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599" y="457200"/>
            <a:ext cx="5126541" cy="6172200"/>
          </a:xfrm>
        </p:spPr>
      </p:pic>
    </p:spTree>
    <p:extLst>
      <p:ext uri="{BB962C8B-B14F-4D97-AF65-F5344CB8AC3E}">
        <p14:creationId xmlns:p14="http://schemas.microsoft.com/office/powerpoint/2010/main" val="9154132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023556" y="1600200"/>
            <a:ext cx="5478684" cy="3362197"/>
            <a:chOff x="2750916" y="2259291"/>
            <a:chExt cx="4211622" cy="2550706"/>
          </a:xfrm>
        </p:grpSpPr>
        <p:pic>
          <p:nvPicPr>
            <p:cNvPr id="5122" name="Picture 2" descr="E:\2020-2021\Giáo án điện tử các môn - 2020\Tieng Viet\tranh anh sgk\1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78"/>
            <a:stretch/>
          </p:blipFill>
          <p:spPr bwMode="auto">
            <a:xfrm>
              <a:off x="2750916" y="2259291"/>
              <a:ext cx="4183283" cy="255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loud 11">
              <a:extLst>
                <a:ext uri="{FF2B5EF4-FFF2-40B4-BE49-F238E27FC236}">
                  <a16:creationId xmlns="" xmlns:a16="http://schemas.microsoft.com/office/drawing/2014/main" id="{C174C463-1102-4111-8C3B-B7E77E1A92EA}"/>
                </a:ext>
              </a:extLst>
            </p:cNvPr>
            <p:cNvSpPr/>
            <p:nvPr/>
          </p:nvSpPr>
          <p:spPr bwMode="auto">
            <a:xfrm rot="1162390">
              <a:off x="5369341" y="2496801"/>
              <a:ext cx="1593197" cy="944446"/>
            </a:xfrm>
            <a:prstGeom prst="cloud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vant" panose="020B7200000000000000" pitchFamily="34" charset="0"/>
                </a:rPr>
                <a:t>A, bµ</a:t>
              </a:r>
              <a:r>
                <a:rPr kumimoji="0" 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vant" panose="020B7200000000000000" pitchFamily="34" charset="0"/>
                </a:rPr>
                <a:t>.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895600" y="2259291"/>
              <a:ext cx="838200" cy="7097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200400" y="49158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.VnAvant" pitchFamily="34" charset="0"/>
              </a:rPr>
              <a:t>Gia ®×</a:t>
            </a:r>
            <a:r>
              <a:rPr lang="en-US" sz="4000" b="1" dirty="0" err="1">
                <a:solidFill>
                  <a:srgbClr val="0033CC"/>
                </a:solidFill>
                <a:latin typeface=".VnAvant" pitchFamily="34" charset="0"/>
              </a:rPr>
              <a:t>nh</a:t>
            </a:r>
            <a:endParaRPr lang="en-US" sz="40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6147" name="Picture 3" descr="E:\2020-2021\Giáo án điện tử các môn - 2020\Tieng Viet\tranh anh sgk\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0" t="55141" r="-1" b="8339"/>
          <a:stretch/>
        </p:blipFill>
        <p:spPr bwMode="auto">
          <a:xfrm>
            <a:off x="1524000" y="1600200"/>
            <a:ext cx="6232967" cy="32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01245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	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2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609" y="-152400"/>
            <a:ext cx="10406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`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325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341119" y="4716560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Bµ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 err="1">
                <a:latin typeface=".VnAvant" pitchFamily="34" charset="0"/>
              </a:rPr>
              <a:t>Ð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 err="1">
                <a:latin typeface=".VnAvant" pitchFamily="34" charset="0"/>
              </a:rPr>
              <a:t>óp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>
                <a:latin typeface=".VnAvant" pitchFamily="34" charset="0"/>
              </a:rPr>
              <a:t>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054818-030E-486A-8454-1C04A876D27C}"/>
              </a:ext>
            </a:extLst>
          </p:cNvPr>
          <p:cNvSpPr txBox="1"/>
          <p:nvPr/>
        </p:nvSpPr>
        <p:spPr>
          <a:xfrm>
            <a:off x="1735374" y="471656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4B12362-6BAD-43BD-8576-999023FC0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8"/>
          <a:stretch/>
        </p:blipFill>
        <p:spPr>
          <a:xfrm>
            <a:off x="67604" y="706968"/>
            <a:ext cx="9004448" cy="3657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F62D191-53FE-42E0-87C1-8C8AE1A7A0AE}"/>
              </a:ext>
            </a:extLst>
          </p:cNvPr>
          <p:cNvGrpSpPr/>
          <p:nvPr/>
        </p:nvGrpSpPr>
        <p:grpSpPr>
          <a:xfrm>
            <a:off x="85748" y="-918"/>
            <a:ext cx="2962252" cy="722531"/>
            <a:chOff x="85748" y="76200"/>
            <a:chExt cx="3114652" cy="72253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34372F8-9B3C-4A93-B543-75A8C714B37B}"/>
                </a:ext>
              </a:extLst>
            </p:cNvPr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28" name="Rounded Rectangle 12">
                <a:extLst>
                  <a:ext uri="{FF2B5EF4-FFF2-40B4-BE49-F238E27FC236}">
                    <a16:creationId xmlns="" xmlns:a16="http://schemas.microsoft.com/office/drawing/2014/main" id="{67823DB5-C98C-4B1B-B1DD-CE57D43694C6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64671607-FE6A-4D7F-A2C4-8E025C62D5BA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DD73316-DEDB-454E-ADDA-61108B30A4C6}"/>
                </a:ext>
              </a:extLst>
            </p:cNvPr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7C8D8C6D-E029-4047-8C77-DE0CA0555E73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30B01394-402D-4D62-B5B2-91A5600E89F0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7057" y="495735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4914668" y="312509"/>
            <a:ext cx="785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HP001"/>
                <a:ea typeface="HP001"/>
              </a:rPr>
              <a:t>ʊ</a:t>
            </a:r>
            <a:endParaRPr lang="en-US" sz="30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1372" y="27605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98224" y="373993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517224" y="3733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9190" y="2788208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880129" y="27605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562600" y="26670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4493" y="377580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19800" y="27504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27504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4" grpId="0"/>
      <p:bldP spid="15" grpId="0"/>
      <p:bldP spid="17" grpId="0"/>
      <p:bldP spid="18" grpId="0"/>
      <p:bldP spid="19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3495" y="1083555"/>
            <a:ext cx="220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b="1" dirty="0" smtClean="0">
                <a:solidFill>
                  <a:srgbClr val="002060"/>
                </a:solidFill>
                <a:latin typeface="VNI-Avo" pitchFamily="2" charset="0"/>
              </a:rPr>
              <a:t>Taïo tieáng môùi coù aâm </a:t>
            </a:r>
            <a:r>
              <a:rPr lang="vi-VN" b="1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ba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ba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10468"/>
              </p:ext>
            </p:extLst>
          </p:nvPr>
        </p:nvGraphicFramePr>
        <p:xfrm>
          <a:off x="367868" y="3429000"/>
          <a:ext cx="8091836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39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52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953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001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905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rgbClr val="000099"/>
                          </a:solidFill>
                          <a:latin typeface=".VnAvant" pitchFamily="34" charset="0"/>
                        </a:rPr>
                        <a:t>bµ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r>
                        <a:rPr lang="en-US" sz="4000" dirty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4943</TotalTime>
  <Words>177</Words>
  <Application>Microsoft Office PowerPoint</Application>
  <PresentationFormat>On-screen Show (4:3)</PresentationFormat>
  <Paragraphs>89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.VnUniverse</vt:lpstr>
      <vt:lpstr>HP-087</vt:lpstr>
      <vt:lpstr>.VnCooper</vt:lpstr>
      <vt:lpstr>HP001 4H Normal</vt:lpstr>
      <vt:lpstr>Times New Roman</vt:lpstr>
      <vt:lpstr>Calibri</vt:lpstr>
      <vt:lpstr>HP001 Tap Do</vt:lpstr>
      <vt:lpstr>.VnAvant</vt:lpstr>
      <vt:lpstr>VNI-Avo</vt:lpstr>
      <vt:lpstr>Comic Sans MS</vt:lpstr>
      <vt:lpstr>HP001</vt:lpstr>
      <vt:lpstr>Office Theme</vt:lpstr>
      <vt:lpstr>1_Default Design</vt:lpstr>
      <vt:lpstr>PowerPoint Presentation</vt:lpstr>
      <vt:lpstr>PowerPoint Presentation</vt:lpstr>
      <vt:lpstr>PowerPoint Presentation</vt:lpstr>
      <vt:lpstr>    B  b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B  b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273</cp:revision>
  <dcterms:created xsi:type="dcterms:W3CDTF">2006-08-16T00:00:00Z</dcterms:created>
  <dcterms:modified xsi:type="dcterms:W3CDTF">2020-08-23T16:52:44Z</dcterms:modified>
</cp:coreProperties>
</file>